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60" r:id="rId2"/>
    <p:sldId id="298" r:id="rId3"/>
    <p:sldId id="328" r:id="rId4"/>
    <p:sldId id="450" r:id="rId5"/>
    <p:sldId id="463" r:id="rId6"/>
    <p:sldId id="462" r:id="rId7"/>
    <p:sldId id="461" r:id="rId8"/>
    <p:sldId id="465" r:id="rId9"/>
    <p:sldId id="466" r:id="rId10"/>
    <p:sldId id="446" r:id="rId11"/>
    <p:sldId id="467" r:id="rId12"/>
    <p:sldId id="468" r:id="rId13"/>
    <p:sldId id="470" r:id="rId14"/>
    <p:sldId id="471" r:id="rId15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17"/>
    </p:embeddedFont>
    <p:embeddedFont>
      <p:font typeface="KoPubWorld돋움체 Light" panose="00000300000000000000" pitchFamily="2" charset="-127"/>
      <p:regular r:id="rId18"/>
    </p:embeddedFont>
    <p:embeddedFont>
      <p:font typeface="KoPubWorld돋움체 Medium" panose="00000600000000000000" pitchFamily="2" charset="-127"/>
      <p:regular r:id="rId19"/>
    </p:embeddedFont>
    <p:embeddedFont>
      <p:font typeface="KoPub돋움체 Bold" panose="00000800000000000000" pitchFamily="2" charset="-127"/>
      <p:bold r:id="rId20"/>
    </p:embeddedFont>
    <p:embeddedFont>
      <p:font typeface="KoPub돋움체 Light" panose="00000300000000000000" pitchFamily="2" charset="-127"/>
      <p:regular r:id="rId21"/>
    </p:embeddedFont>
    <p:embeddedFont>
      <p:font typeface="KoPub돋움체 Medium" panose="000006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openstack.org/software/project-navigator/openstack-components#openstack-servic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govframe.go.kr/cmm/file/readDownloadFile.do?fileId=FILE_000000000016651&amp;fileSn=7" TargetMode="Externa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openstack.org/use-cas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OpenStack (1/2)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9F7E30EA-BA92-EDC2-AE7B-374128C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프로젝트들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6B4E3DCC-94C8-8E59-ECDC-CF4D2B67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오픈스택의</a:t>
            </a:r>
            <a:r>
              <a:rPr lang="ko-KR" altLang="en-US" dirty="0"/>
              <a:t> 다양한 기능들을 구현하는 각각의 컴포넌트들은 각각 서로 다른 </a:t>
            </a:r>
            <a:r>
              <a:rPr lang="en-US" altLang="ko-KR" dirty="0"/>
              <a:t>SW </a:t>
            </a:r>
            <a:r>
              <a:rPr lang="ko-KR" altLang="en-US" dirty="0"/>
              <a:t>프로젝트</a:t>
            </a:r>
            <a:endParaRPr lang="en-US" altLang="ko-KR" dirty="0"/>
          </a:p>
          <a:p>
            <a:r>
              <a:rPr lang="ko-KR" altLang="en-US" dirty="0"/>
              <a:t>아주</a:t>
            </a:r>
            <a:r>
              <a:rPr lang="en-US" altLang="ko-KR" dirty="0"/>
              <a:t>…</a:t>
            </a:r>
            <a:r>
              <a:rPr lang="ko-KR" altLang="en-US" dirty="0"/>
              <a:t>많다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hlinkClick r:id="rId2"/>
              </a:rPr>
              <a:t>링크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AE5521-67FA-42F5-DB14-2B89EB24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03" y="2042868"/>
            <a:ext cx="2659226" cy="3392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AF7237-8292-837C-DFBB-C745C25F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009" y="1569836"/>
            <a:ext cx="3236673" cy="48191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25E9CF-4FBE-F40F-5658-124B26900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52" y="2915210"/>
            <a:ext cx="5330050" cy="35406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28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80511-039C-8943-397F-ECF5629C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 err="1"/>
              <a:t>오픈스택은</a:t>
            </a:r>
            <a:r>
              <a:rPr lang="ko-KR" altLang="en-US" sz="2800" dirty="0"/>
              <a:t> 가장 성공적인 </a:t>
            </a:r>
            <a:r>
              <a:rPr lang="en-US" altLang="ko-KR" dirty="0"/>
              <a:t>Micro Service Architecture</a:t>
            </a:r>
            <a:r>
              <a:rPr lang="ko-KR" altLang="en-US" sz="2800" dirty="0"/>
              <a:t> </a:t>
            </a:r>
            <a:r>
              <a:rPr lang="en-US" altLang="ko-KR" sz="2800" dirty="0"/>
              <a:t>SW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C4450-E868-C428-2082-5682CCBE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애플리케이션을 독립적으로 배포 가능하고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각기 다른 기능을 담당하는 작은 서비스들로 구성하는 소프트웨어 개발 방식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F155C-48B2-C912-2CD4-4514CD38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2DC36FE-C77C-E990-D067-08C8A75EB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33992"/>
              </p:ext>
            </p:extLst>
          </p:nvPr>
        </p:nvGraphicFramePr>
        <p:xfrm>
          <a:off x="298252" y="2152380"/>
          <a:ext cx="11497341" cy="4290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046">
                  <a:extLst>
                    <a:ext uri="{9D8B030D-6E8A-4147-A177-3AD203B41FA5}">
                      <a16:colId xmlns:a16="http://schemas.microsoft.com/office/drawing/2014/main" val="1260694715"/>
                    </a:ext>
                  </a:extLst>
                </a:gridCol>
                <a:gridCol w="5748669">
                  <a:extLst>
                    <a:ext uri="{9D8B030D-6E8A-4147-A177-3AD203B41FA5}">
                      <a16:colId xmlns:a16="http://schemas.microsoft.com/office/drawing/2014/main" val="1759315504"/>
                    </a:ext>
                  </a:extLst>
                </a:gridCol>
                <a:gridCol w="4338626">
                  <a:extLst>
                    <a:ext uri="{9D8B030D-6E8A-4147-A177-3AD203B41FA5}">
                      <a16:colId xmlns:a16="http://schemas.microsoft.com/office/drawing/2014/main" val="1174214038"/>
                    </a:ext>
                  </a:extLst>
                </a:gridCol>
              </a:tblGrid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마이크로서비스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아키텍처</a:t>
                      </a:r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(MSA)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모놀리틱</a:t>
                      </a:r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아키텍처</a:t>
                      </a:r>
                      <a:r>
                        <a:rPr lang="en-US" altLang="ko-KR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Monolithic)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957971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구성 방식</a:t>
                      </a: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독립된 작은 서비스들의 모음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하나의 단일 코드베이스와 배포 단위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658385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배포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독립적으로 배포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 애플리케이션을 함께 배포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917224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확장성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서비스별로 독립적 확장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 애플리케이션을 함께 확장해야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127183"/>
                  </a:ext>
                </a:extLst>
              </a:tr>
              <a:tr h="6625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유지 보수성</a:t>
                      </a:r>
                      <a:endParaRPr lang="ko-KR" altLang="en-US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서비스가 작고 집중되어 있어 유지 보수 용이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커질수록 유지 보수가 어려움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459054"/>
                  </a:ext>
                </a:extLst>
              </a:tr>
              <a:tr h="6625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복원력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특정 서비스 장애가 전체 시스템에 미치는 영향 최소화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한 부분의 장애가 전체 시스템에 영향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800740"/>
                  </a:ext>
                </a:extLst>
              </a:tr>
              <a:tr h="662573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개발 속도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서비스별로 독립적 개발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모든 기능이 한 코드베이스에 통합되어 있어 병목 발생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011496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테스트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개별 서비스 단위 테스트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 애플리케이션 테스트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262744"/>
                  </a:ext>
                </a:extLst>
              </a:tr>
              <a:tr h="383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배포 속도</a:t>
                      </a:r>
                      <a:endParaRPr lang="ko-KR" altLang="en-US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서비스별로 빠른 배포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전체 시스템의 배포가 느릴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39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0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B0FFE-E5D5-29CA-2EAD-EA324921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MSA </a:t>
            </a:r>
            <a:r>
              <a:rPr lang="ko-KR" altLang="en-US" dirty="0"/>
              <a:t>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2F3772-B184-34B1-2B77-E22FA18EB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214" y="937868"/>
            <a:ext cx="8307572" cy="5435026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B02D87-338D-5217-E5A1-056E7ED9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0C316-DC20-94D1-0B74-E05E49D64AD9}"/>
              </a:ext>
            </a:extLst>
          </p:cNvPr>
          <p:cNvSpPr txBox="1"/>
          <p:nvPr/>
        </p:nvSpPr>
        <p:spPr>
          <a:xfrm>
            <a:off x="8151629" y="6333774"/>
            <a:ext cx="4040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“MSA </a:t>
            </a:r>
            <a:r>
              <a:rPr lang="ko-KR" altLang="en-US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소개 </a:t>
            </a:r>
            <a:r>
              <a:rPr lang="ko-KR" altLang="en-US" sz="1200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마이크로서비스</a:t>
            </a:r>
            <a:r>
              <a:rPr lang="ko-KR" altLang="en-US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 개발 </a:t>
            </a:r>
            <a:r>
              <a:rPr lang="en-US" altLang="ko-KR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MSA </a:t>
            </a:r>
            <a:r>
              <a:rPr lang="ko-KR" altLang="en-US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배포 및 운영</a:t>
            </a:r>
            <a:r>
              <a:rPr lang="en-US" altLang="ko-KR" sz="1200" dirty="0"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”</a:t>
            </a:r>
            <a:r>
              <a:rPr lang="en-US" altLang="ko-KR" sz="12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, NIA</a:t>
            </a:r>
            <a:endParaRPr lang="ko-KR" altLang="en-US" sz="1200" b="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  <a:hlinkClick r:id="rId3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E8BB04-B12E-9C01-8B1B-4D5920F11C59}"/>
              </a:ext>
            </a:extLst>
          </p:cNvPr>
          <p:cNvSpPr/>
          <p:nvPr/>
        </p:nvSpPr>
        <p:spPr>
          <a:xfrm>
            <a:off x="5528929" y="3553485"/>
            <a:ext cx="857694" cy="1840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E9F987-6572-780C-C0DB-6619839D5893}"/>
              </a:ext>
            </a:extLst>
          </p:cNvPr>
          <p:cNvSpPr/>
          <p:nvPr/>
        </p:nvSpPr>
        <p:spPr>
          <a:xfrm>
            <a:off x="6680789" y="3553485"/>
            <a:ext cx="857694" cy="1840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FA5E36-9611-C871-4AC7-C2422B66B33A}"/>
              </a:ext>
            </a:extLst>
          </p:cNvPr>
          <p:cNvSpPr/>
          <p:nvPr/>
        </p:nvSpPr>
        <p:spPr>
          <a:xfrm>
            <a:off x="7804297" y="3553485"/>
            <a:ext cx="857694" cy="1840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A3BBF2-0D90-ABD9-9EB9-93FB287DA6BC}"/>
              </a:ext>
            </a:extLst>
          </p:cNvPr>
          <p:cNvSpPr/>
          <p:nvPr/>
        </p:nvSpPr>
        <p:spPr>
          <a:xfrm>
            <a:off x="8934890" y="3553485"/>
            <a:ext cx="857694" cy="18407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52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9F7E30EA-BA92-EDC2-AE7B-374128CB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프로젝트들</a:t>
            </a:r>
          </a:p>
        </p:txBody>
      </p:sp>
      <p:pic>
        <p:nvPicPr>
          <p:cNvPr id="6" name="Picture 2" descr="OpenStack Cloud landscape map">
            <a:extLst>
              <a:ext uri="{FF2B5EF4-FFF2-40B4-BE49-F238E27FC236}">
                <a16:creationId xmlns:a16="http://schemas.microsoft.com/office/drawing/2014/main" id="{2C7903FB-0B4B-5865-6D28-6B62257D8E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53" y="965200"/>
            <a:ext cx="9860844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A4CA14-5379-E63D-8FAC-8E40BF0D93BA}"/>
              </a:ext>
            </a:extLst>
          </p:cNvPr>
          <p:cNvSpPr/>
          <p:nvPr/>
        </p:nvSpPr>
        <p:spPr>
          <a:xfrm>
            <a:off x="5599813" y="1869972"/>
            <a:ext cx="567070" cy="256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E8BE5C-F1BA-5297-97DA-0BEB08ECB3D8}"/>
              </a:ext>
            </a:extLst>
          </p:cNvPr>
          <p:cNvSpPr/>
          <p:nvPr/>
        </p:nvSpPr>
        <p:spPr>
          <a:xfrm>
            <a:off x="1959933" y="2178317"/>
            <a:ext cx="953387" cy="256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906A93-C7E3-2667-10C9-1E85B80F32C6}"/>
              </a:ext>
            </a:extLst>
          </p:cNvPr>
          <p:cNvSpPr/>
          <p:nvPr/>
        </p:nvSpPr>
        <p:spPr>
          <a:xfrm>
            <a:off x="4136064" y="3439632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C4DE8-4490-F96C-E04B-CAA46AC32CA1}"/>
              </a:ext>
            </a:extLst>
          </p:cNvPr>
          <p:cNvSpPr/>
          <p:nvPr/>
        </p:nvSpPr>
        <p:spPr>
          <a:xfrm>
            <a:off x="6939515" y="3429000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CB25B6-8909-28CC-93E6-78745D88B64E}"/>
              </a:ext>
            </a:extLst>
          </p:cNvPr>
          <p:cNvSpPr/>
          <p:nvPr/>
        </p:nvSpPr>
        <p:spPr>
          <a:xfrm>
            <a:off x="3997841" y="4208720"/>
            <a:ext cx="513908" cy="2037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9BCDCD-1098-0ABA-377F-E9EEF900605C}"/>
              </a:ext>
            </a:extLst>
          </p:cNvPr>
          <p:cNvSpPr/>
          <p:nvPr/>
        </p:nvSpPr>
        <p:spPr>
          <a:xfrm>
            <a:off x="4357575" y="4601866"/>
            <a:ext cx="3545959" cy="6577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7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13670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소개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101012" cy="898041"/>
            <a:chOff x="874588" y="1701800"/>
            <a:chExt cx="7101012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구조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OpenStack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소개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827DF-F4B9-06AC-E162-4FFCC4E2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CDE331-1757-294B-AE7B-9B359675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5A430D-DDB8-2F50-0341-21B33C04D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널리 쓰이는 오픈소스 클라우드 시스템 </a:t>
            </a:r>
            <a:r>
              <a:rPr lang="en-US" altLang="ko-KR" dirty="0"/>
              <a:t>SW</a:t>
            </a:r>
          </a:p>
          <a:p>
            <a:pPr lvl="1"/>
            <a:r>
              <a:rPr lang="ko-KR" altLang="en-US" dirty="0"/>
              <a:t>클라우드 시스템</a:t>
            </a:r>
            <a:r>
              <a:rPr lang="en-US" altLang="ko-KR" dirty="0"/>
              <a:t>(IaaS)</a:t>
            </a:r>
            <a:r>
              <a:rPr lang="ko-KR" altLang="en-US" dirty="0"/>
              <a:t>을 구축하는 </a:t>
            </a:r>
            <a:r>
              <a:rPr lang="en-US" altLang="ko-KR" dirty="0"/>
              <a:t>SW</a:t>
            </a:r>
          </a:p>
          <a:p>
            <a:pPr lvl="1"/>
            <a:r>
              <a:rPr lang="ko-KR" altLang="en-US" dirty="0"/>
              <a:t>실제 많은 기업의 클라우드 시스템이 </a:t>
            </a:r>
            <a:r>
              <a:rPr lang="ko-KR" altLang="en-US" dirty="0" err="1"/>
              <a:t>오픈스택</a:t>
            </a:r>
            <a:r>
              <a:rPr lang="ko-KR" altLang="en-US" dirty="0"/>
              <a:t> 기반으로 구축됨</a:t>
            </a:r>
            <a:endParaRPr lang="en-US" altLang="ko-KR" dirty="0"/>
          </a:p>
          <a:p>
            <a:pPr lvl="2"/>
            <a:r>
              <a:rPr lang="en-US" altLang="ko-KR" dirty="0"/>
              <a:t>Adobe, Kakao, Line, Blizzard, Walmart, Nike…</a:t>
            </a:r>
          </a:p>
          <a:p>
            <a:pPr lvl="2"/>
            <a:r>
              <a:rPr lang="en-US" altLang="ko-KR" dirty="0">
                <a:hlinkClick r:id="rId2"/>
              </a:rPr>
              <a:t>https://www.openstack.org/use-cases/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ED7128-48B3-F4AD-2A77-A81AAC5B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93" y="3539743"/>
            <a:ext cx="7660814" cy="2885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23545F-B5BA-1DC7-B542-50985E2B9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827" y="1017090"/>
            <a:ext cx="3476625" cy="1743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056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5AF18-3BAD-66E6-93C5-28CEB76E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6D276-A6D9-6CB7-3077-B58D2A108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시작</a:t>
            </a:r>
            <a:r>
              <a:rPr lang="en-US" altLang="ko-KR" dirty="0"/>
              <a:t>: 2010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endParaRPr lang="en-US" altLang="ko-KR" dirty="0"/>
          </a:p>
          <a:p>
            <a:pPr lvl="1"/>
            <a:r>
              <a:rPr lang="ko-KR" altLang="en-US" dirty="0" err="1"/>
              <a:t>랙스페이스</a:t>
            </a:r>
            <a:r>
              <a:rPr lang="en-US" altLang="ko-KR" dirty="0"/>
              <a:t>(Rackspace)</a:t>
            </a:r>
            <a:r>
              <a:rPr lang="ko-KR" altLang="en-US" dirty="0"/>
              <a:t>사와 미국 항공우주국</a:t>
            </a:r>
            <a:r>
              <a:rPr lang="en-US" altLang="ko-KR" dirty="0"/>
              <a:t>(NASA)</a:t>
            </a:r>
            <a:r>
              <a:rPr lang="ko-KR" altLang="en-US" dirty="0"/>
              <a:t> 공동 프로젝트</a:t>
            </a:r>
            <a:endParaRPr lang="en-US" altLang="ko-KR" dirty="0"/>
          </a:p>
          <a:p>
            <a:r>
              <a:rPr lang="ko-KR" altLang="en-US" dirty="0"/>
              <a:t>오픈소스</a:t>
            </a:r>
            <a:r>
              <a:rPr lang="en-US" altLang="ko-KR" dirty="0"/>
              <a:t>SW</a:t>
            </a:r>
            <a:r>
              <a:rPr lang="ko-KR" altLang="en-US" dirty="0"/>
              <a:t> 프로젝트 </a:t>
            </a:r>
            <a:r>
              <a:rPr lang="en-US" altLang="ko-KR" dirty="0"/>
              <a:t>(OSS)</a:t>
            </a:r>
          </a:p>
          <a:p>
            <a:pPr lvl="1"/>
            <a:r>
              <a:rPr lang="ko-KR" altLang="en-US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가장 성공적인 </a:t>
            </a:r>
            <a:r>
              <a:rPr lang="en-US" altLang="ko-KR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OSS </a:t>
            </a:r>
            <a:r>
              <a:rPr lang="ko-KR" altLang="en-US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프로젝트 중 하나</a:t>
            </a:r>
            <a:endParaRPr lang="en-US" altLang="ko-KR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OpenStack Foundation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에서 관리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AMD, 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인텔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캐노니컬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레드햇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시스코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델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HP, IBM, NEC, VM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웨어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등 </a:t>
            </a:r>
            <a:r>
              <a:rPr lang="en-US" altLang="ko-K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150</a:t>
            </a:r>
            <a:r>
              <a:rPr lang="ko-KR" alt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개 이상의 회사 </a:t>
            </a:r>
            <a:r>
              <a:rPr lang="ko-KR" altLang="en-US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참여</a:t>
            </a:r>
            <a:endParaRPr lang="en-US" altLang="ko-KR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ko-KR" altLang="en-US" dirty="0"/>
              <a:t>최신 릴리즈</a:t>
            </a:r>
            <a:r>
              <a:rPr lang="en-US" altLang="ko-KR"/>
              <a:t>: 2024</a:t>
            </a:r>
            <a:r>
              <a:rPr lang="ko-KR" altLang="en-US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Caracal</a:t>
            </a:r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개월 마다 </a:t>
            </a:r>
            <a:r>
              <a:rPr lang="ko-KR" altLang="en-US" dirty="0" err="1"/>
              <a:t>릴리즈하며</a:t>
            </a:r>
            <a:r>
              <a:rPr lang="en-US" altLang="ko-KR" dirty="0"/>
              <a:t>, </a:t>
            </a:r>
            <a:r>
              <a:rPr lang="ko-KR" altLang="en-US" dirty="0"/>
              <a:t>알파벳 순서로 이름을 정함</a:t>
            </a:r>
            <a:endParaRPr lang="en-US" altLang="ko-KR" dirty="0"/>
          </a:p>
          <a:p>
            <a:pPr lvl="1"/>
            <a:r>
              <a:rPr lang="ko-KR" altLang="en-US" dirty="0"/>
              <a:t>첫 번째 바퀴</a:t>
            </a:r>
            <a:r>
              <a:rPr lang="en-US" altLang="ko-KR" dirty="0"/>
              <a:t>: Austin (2010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) ~</a:t>
            </a:r>
            <a:r>
              <a:rPr lang="ko-KR" altLang="en-US" dirty="0"/>
              <a:t> </a:t>
            </a:r>
            <a:r>
              <a:rPr lang="en-US" altLang="ko-KR" dirty="0"/>
              <a:t>Zed (2022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번째 바퀴</a:t>
            </a:r>
            <a:r>
              <a:rPr lang="en-US" altLang="ko-KR" dirty="0"/>
              <a:t>: Antelope, Bobcat, Caracal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0BF8D-AABC-3B27-D08F-0018620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AD3BBB0-581B-E80D-EE99-2D1CB2B1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848" y="2569313"/>
            <a:ext cx="30099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7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8CD9F-EB87-4409-0618-CC7E1D23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대안들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2DA10-4502-40C1-BE7C-237BF404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3CC61D97-8E66-5A92-FB97-8BE2FB5FB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819" y="965200"/>
            <a:ext cx="9087511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684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OpenStack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1AAB9-B554-E855-7CB1-37FF1C8C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r>
              <a:rPr lang="ko-KR" altLang="en-US" dirty="0"/>
              <a:t>은 무엇을 해주는가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27B85-5075-9763-32CA-4169501A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클러스터를 클라우드 인프라로 구축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관리하는 </a:t>
            </a:r>
            <a:r>
              <a:rPr lang="en-US" altLang="ko-KR" dirty="0">
                <a:solidFill>
                  <a:srgbClr val="FF0000"/>
                </a:solidFill>
              </a:rPr>
              <a:t>SW </a:t>
            </a:r>
            <a:r>
              <a:rPr lang="ko-KR" altLang="en-US" dirty="0">
                <a:solidFill>
                  <a:srgbClr val="FF0000"/>
                </a:solidFill>
              </a:rPr>
              <a:t>집합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클러스터 </a:t>
            </a:r>
            <a:r>
              <a:rPr lang="en-US" altLang="ko-KR" dirty="0"/>
              <a:t>(Cluster)</a:t>
            </a:r>
          </a:p>
          <a:p>
            <a:pPr lvl="1"/>
            <a:r>
              <a:rPr lang="ko-KR" altLang="en-US" dirty="0"/>
              <a:t>컴퓨팅 시스템에서 여러 개의 독립적인 컴퓨터</a:t>
            </a:r>
            <a:r>
              <a:rPr lang="en-US" altLang="ko-KR" dirty="0"/>
              <a:t>(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를 하나의 시스템처럼 동작하도록 구성한 집합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CA0B7E-4518-3B55-9AA2-D648D91A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22AFB5BB-8EBE-405F-3356-6DC18A7B1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2" b="38540"/>
          <a:stretch/>
        </p:blipFill>
        <p:spPr>
          <a:xfrm>
            <a:off x="1637317" y="2929184"/>
            <a:ext cx="8775406" cy="3632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537AEA-6D89-3D8B-C478-9BB6AB0FE466}"/>
              </a:ext>
            </a:extLst>
          </p:cNvPr>
          <p:cNvSpPr/>
          <p:nvPr/>
        </p:nvSpPr>
        <p:spPr>
          <a:xfrm>
            <a:off x="6337004" y="4237489"/>
            <a:ext cx="3799368" cy="3628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9E9AAA-70C8-D8E7-26C9-04D0ED898599}"/>
              </a:ext>
            </a:extLst>
          </p:cNvPr>
          <p:cNvSpPr/>
          <p:nvPr/>
        </p:nvSpPr>
        <p:spPr>
          <a:xfrm>
            <a:off x="6337004" y="5270642"/>
            <a:ext cx="3799368" cy="1052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07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A6C17-283B-58CC-F6B7-AD3D9D75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r>
              <a:rPr lang="ko-KR" altLang="en-US" dirty="0"/>
              <a:t>은 무엇을 해주는가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FB517-00A9-705A-5A38-C9F9D243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A075DE-1B7D-D9F5-C59E-ACCF007F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아래</a:t>
            </a:r>
            <a:r>
              <a:rPr lang="en-US" altLang="ko-KR" dirty="0"/>
              <a:t>) </a:t>
            </a:r>
            <a:r>
              <a:rPr lang="ko-KR" altLang="en-US" dirty="0"/>
              <a:t>클러스터 자원의 </a:t>
            </a:r>
            <a:r>
              <a:rPr lang="en-US" altLang="ko-KR" dirty="0"/>
              <a:t>pooling</a:t>
            </a:r>
          </a:p>
          <a:p>
            <a:pPr lvl="1"/>
            <a:r>
              <a:rPr lang="ko-KR" altLang="en-US" dirty="0"/>
              <a:t>컴퓨팅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스토리지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위</a:t>
            </a:r>
            <a:r>
              <a:rPr lang="en-US" altLang="ko-KR" dirty="0"/>
              <a:t>) </a:t>
            </a:r>
            <a:r>
              <a:rPr lang="ko-KR" altLang="en-US" dirty="0"/>
              <a:t>공유 자원의 제공 </a:t>
            </a:r>
            <a:r>
              <a:rPr lang="en-US" altLang="ko-KR" dirty="0"/>
              <a:t>(IaaS)</a:t>
            </a:r>
          </a:p>
          <a:p>
            <a:pPr lvl="1"/>
            <a:r>
              <a:rPr lang="en-US" altLang="ko-KR" dirty="0"/>
              <a:t>Bare</a:t>
            </a:r>
            <a:r>
              <a:rPr lang="ko-KR" altLang="en-US" dirty="0"/>
              <a:t> </a:t>
            </a:r>
            <a:r>
              <a:rPr lang="en-US" altLang="ko-KR" dirty="0"/>
              <a:t>metal,</a:t>
            </a:r>
            <a:r>
              <a:rPr lang="ko-KR" altLang="en-US" dirty="0"/>
              <a:t> </a:t>
            </a:r>
            <a:r>
              <a:rPr lang="en-US" altLang="ko-KR" dirty="0"/>
              <a:t>VM,</a:t>
            </a:r>
            <a:r>
              <a:rPr lang="ko-KR" altLang="en-US" dirty="0"/>
              <a:t> </a:t>
            </a:r>
            <a:r>
              <a:rPr lang="en-US" altLang="ko-KR" dirty="0"/>
              <a:t>Container </a:t>
            </a:r>
            <a:r>
              <a:rPr lang="ko-KR" altLang="en-US" dirty="0"/>
              <a:t>등의 형태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내용 개체 틀 10">
            <a:extLst>
              <a:ext uri="{FF2B5EF4-FFF2-40B4-BE49-F238E27FC236}">
                <a16:creationId xmlns:a16="http://schemas.microsoft.com/office/drawing/2014/main" id="{F975C568-2CE6-5F99-131D-F1147A764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4848349" y="965202"/>
            <a:ext cx="7073752" cy="55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470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9996</TotalTime>
  <Words>484</Words>
  <Application>Microsoft Office PowerPoint</Application>
  <PresentationFormat>와이드스크린</PresentationFormat>
  <Paragraphs>92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KoPubWorld돋움체 Light</vt:lpstr>
      <vt:lpstr>맑은 고딕</vt:lpstr>
      <vt:lpstr>KoPub돋움체 Bold</vt:lpstr>
      <vt:lpstr>KoPubWorld돋움체 Bold</vt:lpstr>
      <vt:lpstr>Wingdings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OpenStack 소개</vt:lpstr>
      <vt:lpstr>OpenStack?</vt:lpstr>
      <vt:lpstr>OpenStack</vt:lpstr>
      <vt:lpstr>대안들…</vt:lpstr>
      <vt:lpstr>2. OpenStack 구조</vt:lpstr>
      <vt:lpstr>OpenStack은 무엇을 해주는가?</vt:lpstr>
      <vt:lpstr>OpenStack은 무엇을 해주는가?</vt:lpstr>
      <vt:lpstr>오픈스택 프로젝트들</vt:lpstr>
      <vt:lpstr>오픈스택은 가장 성공적인 Micro Service Architecture SW</vt:lpstr>
      <vt:lpstr>MSA 예제</vt:lpstr>
      <vt:lpstr>오픈스택 프로젝트들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219</cp:revision>
  <cp:lastPrinted>2022-12-21T02:49:19Z</cp:lastPrinted>
  <dcterms:created xsi:type="dcterms:W3CDTF">2022-12-19T00:58:46Z</dcterms:created>
  <dcterms:modified xsi:type="dcterms:W3CDTF">2024-09-10T00:42:14Z</dcterms:modified>
</cp:coreProperties>
</file>